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5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hunch.net/~coms-4771/quinlan.pdf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:a16="http://schemas.microsoft.com/office/drawing/2014/main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:a16="http://schemas.microsoft.com/office/drawing/2014/main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8684E0-44B8-4563-97DA-539036C64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4"/>
          <a:stretch/>
        </p:blipFill>
        <p:spPr>
          <a:xfrm>
            <a:off x="-4785974" y="1197982"/>
            <a:ext cx="4467121" cy="4680000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55575" y="1273151"/>
            <a:ext cx="4821867" cy="2197182"/>
          </a:xfrm>
        </p:spPr>
        <p:txBody>
          <a:bodyPr/>
          <a:lstStyle/>
          <a:p>
            <a:r>
              <a:rPr lang="it-IT" dirty="0"/>
              <a:t>A </a:t>
            </a:r>
            <a:r>
              <a:rPr lang="en-US" dirty="0"/>
              <a:t>conceptually simple algorithm: if you want to classify a new item, look at its </a:t>
            </a:r>
            <a:r>
              <a:rPr lang="en-US" b="1" dirty="0"/>
              <a:t>neighbors</a:t>
            </a:r>
            <a:r>
              <a:rPr lang="it-IT" dirty="0"/>
              <a:t>!</a:t>
            </a:r>
          </a:p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neighbors</a:t>
            </a:r>
            <a:r>
              <a:rPr lang="it-IT" dirty="0"/>
              <a:t>? </a:t>
            </a:r>
            <a:r>
              <a:rPr lang="it-IT" dirty="0" err="1"/>
              <a:t>Obviously</a:t>
            </a:r>
            <a:r>
              <a:rPr lang="it-IT" dirty="0"/>
              <a:t> </a:t>
            </a:r>
            <a:r>
              <a:rPr lang="it-IT" b="1" dirty="0"/>
              <a:t>K!</a:t>
            </a:r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neighbors</a:t>
            </a:r>
            <a:r>
              <a:rPr lang="it-IT" dirty="0"/>
              <a:t> are the </a:t>
            </a:r>
            <a:r>
              <a:rPr lang="it-IT" dirty="0" err="1"/>
              <a:t>nearest</a:t>
            </a:r>
            <a:r>
              <a:rPr lang="it-IT"/>
              <a:t>?</a:t>
            </a:r>
          </a:p>
          <a:p>
            <a:endParaRPr lang="it-IT" b="1" dirty="0"/>
          </a:p>
          <a:p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026" name="Picture 2" descr="Risultati immagini per nearest neighb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42" y="1285346"/>
            <a:ext cx="4269776" cy="24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5E2FA72-B57A-49AC-9A42-528C6EC5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07" y="3610813"/>
            <a:ext cx="1957835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CC47A-146E-49C9-9F86-01A6A25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1" y="3573833"/>
            <a:ext cx="1958034" cy="223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9EE4D-A97A-41BE-96B8-DCE9BDD9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3" y="3664999"/>
            <a:ext cx="1957835" cy="2239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6318250"/>
            <a:ext cx="7704000" cy="3600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Vector Machine (SVM)</a:t>
            </a:r>
          </a:p>
          <a:p>
            <a:pPr lvl="1"/>
            <a:r>
              <a:rPr lang="it-IT" dirty="0"/>
              <a:t>Find the best class-separating hyperplane in a n-dimensional kernel space</a:t>
            </a:r>
          </a:p>
          <a:p>
            <a:pPr lvl="1"/>
            <a:r>
              <a:rPr lang="it-IT" dirty="0"/>
              <a:t>It can be shown that equation of the hyperplane is solely determined by the </a:t>
            </a:r>
            <a:r>
              <a:rPr lang="it-IT" b="1" dirty="0"/>
              <a:t>support vectors</a:t>
            </a:r>
            <a:r>
              <a:rPr lang="it-IT" dirty="0"/>
              <a:t>, i.e. the points the closest to such hyperplane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60F0447F-E72A-4FFA-841D-C41B17CF6056}"/>
              </a:ext>
            </a:extLst>
          </p:cNvPr>
          <p:cNvSpPr/>
          <p:nvPr/>
        </p:nvSpPr>
        <p:spPr>
          <a:xfrm>
            <a:off x="72000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Linear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BD18035-D9DD-4C9D-9B9A-E328CE2ABA41}"/>
              </a:ext>
            </a:extLst>
          </p:cNvPr>
          <p:cNvSpPr/>
          <p:nvPr/>
        </p:nvSpPr>
        <p:spPr>
          <a:xfrm>
            <a:off x="383571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Polynomial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99716B0-5C03-4973-9F86-AB1AE891EB40}"/>
              </a:ext>
            </a:extLst>
          </p:cNvPr>
          <p:cNvSpPr/>
          <p:nvPr/>
        </p:nvSpPr>
        <p:spPr>
          <a:xfrm>
            <a:off x="6951420" y="2838111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Radial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4D057A-CD4F-4642-8147-C15BDF1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7" y="3664999"/>
            <a:ext cx="1957835" cy="22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11F6D7-1F8A-47FA-9D64-F83869F9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59" y="3556626"/>
            <a:ext cx="1957835" cy="22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E39C05-A371-4685-9CB0-60231AE0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721" y="3588761"/>
            <a:ext cx="1957835" cy="223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F271C3-DFF3-4B9E-98E2-FA87AC453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46" y="3573833"/>
            <a:ext cx="1957835" cy="22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3B864-7DB8-4859-A012-3CEC3CB84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246" y="3629119"/>
            <a:ext cx="1957835" cy="22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79F6D9-DFB5-460A-BF4A-256B88AC7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533" y="3664999"/>
            <a:ext cx="1957835" cy="223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7389AC-9546-4E1A-A5FD-B0C4F9B91C37}"/>
              </a:ext>
            </a:extLst>
          </p:cNvPr>
          <p:cNvSpPr txBox="1"/>
          <p:nvPr/>
        </p:nvSpPr>
        <p:spPr>
          <a:xfrm>
            <a:off x="4020833" y="3412041"/>
            <a:ext cx="1972307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Perhaps insert the tuning hyperparameters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72A2C-8F8F-48F3-AC3D-47DE4DE23AED}"/>
              </a:ext>
            </a:extLst>
          </p:cNvPr>
          <p:cNvSpPr txBox="1"/>
          <p:nvPr/>
        </p:nvSpPr>
        <p:spPr>
          <a:xfrm>
            <a:off x="4477053" y="218431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Some formulas?</a:t>
            </a: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3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085391-845C-419E-8170-063C78E51DCD}"/>
              </a:ext>
            </a:extLst>
          </p:cNvPr>
          <p:cNvSpPr txBox="1"/>
          <p:nvPr/>
        </p:nvSpPr>
        <p:spPr>
          <a:xfrm>
            <a:off x="5071085" y="577580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Isn’t that too much?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4C8A91-1884-40A6-A9A2-2F5D48657F62}"/>
              </a:ext>
            </a:extLst>
          </p:cNvPr>
          <p:cNvGrpSpPr/>
          <p:nvPr/>
        </p:nvGrpSpPr>
        <p:grpSpPr>
          <a:xfrm>
            <a:off x="4123282" y="960349"/>
            <a:ext cx="4927779" cy="2650958"/>
            <a:chOff x="3928540" y="960349"/>
            <a:chExt cx="4927779" cy="26509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ECF575-29A7-4D26-97DE-06CD9D52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8755" y="1177333"/>
              <a:ext cx="3407564" cy="2433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79EE77-00D7-4529-8D61-CC641FDF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87" t="15091" r="11994" b="15683"/>
            <a:stretch/>
          </p:blipFill>
          <p:spPr>
            <a:xfrm>
              <a:off x="3928540" y="960349"/>
              <a:ext cx="2685950" cy="1761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B1D680-53D6-4304-A501-A09FF6587225}"/>
              </a:ext>
            </a:extLst>
          </p:cNvPr>
          <p:cNvGrpSpPr/>
          <p:nvPr/>
        </p:nvGrpSpPr>
        <p:grpSpPr>
          <a:xfrm>
            <a:off x="3500504" y="638707"/>
            <a:ext cx="5608235" cy="2917693"/>
            <a:chOff x="3248084" y="704191"/>
            <a:chExt cx="5608235" cy="2917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92329EB-AF7A-40DD-8440-CF1C2FB0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8755" y="1187910"/>
              <a:ext cx="3407564" cy="24339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E0CE02-BCC9-4F0E-B8BE-506A2C731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48084" y="704191"/>
              <a:ext cx="3646001" cy="260428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15DBDB6-A13F-4367-9871-8E4409434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395" y="3451815"/>
            <a:ext cx="4535999" cy="32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1600" y="3452400"/>
            <a:ext cx="4536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Generated data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https://cran.r-project.org/package=caret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https://cran.r-project.org/package=mlbench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lvl="3"/>
            <a:r>
              <a:rPr lang="en-US" dirty="0"/>
              <a:t>"a set of functions that attempt to streamline the process for creating predictive models"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/>
              <a:t>"a</a:t>
            </a:r>
            <a:r>
              <a:rPr lang="en-US" dirty="0"/>
              <a:t> collection of artificial and real-world machine learning benchmark problems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/>
              <a:t>"f</a:t>
            </a:r>
            <a:r>
              <a:rPr lang="en-US" dirty="0" err="1"/>
              <a:t>unctions</a:t>
            </a:r>
            <a:r>
              <a:rPr lang="en-US" dirty="0"/>
              <a:t> for latent class analysis, short time Fourier transform, fuzzy clustering, support vector machines, shortest path computation, bagged clustering, naive Bayes classifier, ...</a:t>
            </a:r>
            <a:r>
              <a:rPr lang="en-GB" dirty="0"/>
              <a:t>"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https://cran.r-project.org/package=dplyr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https://cran.r-project.org/package=tidyverse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/>
              <a:t>"</a:t>
            </a:r>
            <a:r>
              <a:rPr lang="en-US" dirty="0"/>
              <a:t>a fast, consistent tool for working with data frame like objects,                                         both in memory and out of memory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which is contained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/>
              <a:t>"a set of packages that work in harmony because they share common data representations and API design"</a:t>
            </a:r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/>
              <a:t>"</a:t>
            </a:r>
            <a:r>
              <a:rPr lang="en-US" dirty="0"/>
              <a:t>a system for 'declaratively' creating graphics"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Let's try these out and create some data to work with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1321</Words>
  <Application>Microsoft Office PowerPoint</Application>
  <PresentationFormat>On-screen Show (4:3)</PresentationFormat>
  <Paragraphs>277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Gabriele Bonomi</cp:lastModifiedBy>
  <cp:revision>145</cp:revision>
  <dcterms:created xsi:type="dcterms:W3CDTF">2018-03-14T13:30:48Z</dcterms:created>
  <dcterms:modified xsi:type="dcterms:W3CDTF">2018-03-22T22:15:32Z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